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053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132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32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8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439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61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839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889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976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002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953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48680"/>
          </a:xfr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2800" b="1" i="1" dirty="0" smtClean="0"/>
              <a:t>Спортивный зал и </a:t>
            </a:r>
            <a:r>
              <a:rPr lang="ru-RU" sz="2800" b="1" i="1" dirty="0"/>
              <a:t>с</a:t>
            </a:r>
            <a:r>
              <a:rPr lang="ru-RU" sz="2800" b="1" i="1" dirty="0" smtClean="0"/>
              <a:t>портплощадки</a:t>
            </a:r>
            <a:endParaRPr lang="ru-RU" sz="28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27299" y="548680"/>
            <a:ext cx="9144000" cy="6309320"/>
          </a:xfr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marL="354013" indent="366713" algn="just">
              <a:tabLst>
                <a:tab pos="8069263" algn="l"/>
                <a:tab pos="8607425" algn="l"/>
              </a:tabLst>
            </a:pPr>
            <a:endParaRPr lang="ru-RU" sz="1600" smtClean="0">
              <a:solidFill>
                <a:schemeClr val="tx1"/>
              </a:solidFill>
            </a:endParaRPr>
          </a:p>
          <a:p>
            <a:pPr marL="354013" indent="366713" algn="just">
              <a:tabLst>
                <a:tab pos="8069263" algn="l"/>
                <a:tab pos="8607425" algn="l"/>
              </a:tabLst>
            </a:pPr>
            <a:r>
              <a:rPr lang="ru-RU" sz="1600" smtClean="0">
                <a:solidFill>
                  <a:schemeClr val="tx1"/>
                </a:solidFill>
              </a:rPr>
              <a:t>Для </a:t>
            </a:r>
            <a:r>
              <a:rPr lang="ru-RU" sz="1600" dirty="0">
                <a:solidFill>
                  <a:schemeClr val="tx1"/>
                </a:solidFill>
              </a:rPr>
              <a:t>проведения уроков физической культуры, проведения внеклассных мероприятий и секций спортивно-оздоровительного направления в школе предусмотрены:</a:t>
            </a:r>
          </a:p>
          <a:p>
            <a:pPr marL="354013" indent="366713" algn="just">
              <a:tabLst>
                <a:tab pos="8069263" algn="l"/>
                <a:tab pos="8607425" algn="l"/>
              </a:tabLst>
            </a:pPr>
            <a:r>
              <a:rPr lang="ru-RU" sz="1600" dirty="0">
                <a:solidFill>
                  <a:schemeClr val="tx1"/>
                </a:solidFill>
              </a:rPr>
              <a:t>БСЗ - большой спортивный зал</a:t>
            </a:r>
          </a:p>
          <a:p>
            <a:pPr marL="354013" indent="366713" algn="just">
              <a:tabLst>
                <a:tab pos="8069263" algn="l"/>
                <a:tab pos="8607425" algn="l"/>
              </a:tabLst>
            </a:pPr>
            <a:r>
              <a:rPr lang="ru-RU" sz="1600" dirty="0">
                <a:solidFill>
                  <a:schemeClr val="tx1"/>
                </a:solidFill>
              </a:rPr>
              <a:t>МСЗ - малый спортивный зал</a:t>
            </a:r>
          </a:p>
          <a:p>
            <a:pPr marL="354013" indent="366713" algn="just">
              <a:tabLst>
                <a:tab pos="8069263" algn="l"/>
                <a:tab pos="8607425" algn="l"/>
              </a:tabLst>
            </a:pPr>
            <a:r>
              <a:rPr lang="ru-RU" sz="1600" dirty="0">
                <a:solidFill>
                  <a:schemeClr val="tx1"/>
                </a:solidFill>
              </a:rPr>
              <a:t>В Большом спортивном зале имеются  раздевалки  для мальчиков и девочек, с туалетом. Имеется инвентарная комната и комната для преподавателей и тренеров. Зал оборудован системой приточно-вытяжной вентиляции, освещением. Имеется напольная разметка для проведения занятий. В настоящее время действуют спортивные секции по легкой атлетике, волейболу, каратэ, парусный спорт,  хоккею на траве и общефизической подготовке.  Обучение проходит  под руководством опытных преподавателей и тренеров спортивных  школ города Казани. Заключены договора о сотрудничестве с 5 спортивными школами, 5 тренеров спортивных школ ведут тренировочный процесс на базе нашей </a:t>
            </a:r>
            <a:r>
              <a:rPr lang="ru-RU" sz="1600" dirty="0" smtClean="0">
                <a:solidFill>
                  <a:schemeClr val="tx1"/>
                </a:solidFill>
              </a:rPr>
              <a:t>школы.</a:t>
            </a:r>
          </a:p>
          <a:p>
            <a:pPr marL="354013" indent="366713" algn="just">
              <a:tabLst>
                <a:tab pos="8069263" algn="l"/>
                <a:tab pos="8607425" algn="l"/>
              </a:tabLst>
            </a:pP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b="1" i="1" dirty="0" smtClean="0">
                <a:solidFill>
                  <a:schemeClr val="tx1"/>
                </a:solidFill>
              </a:rPr>
              <a:t>Так </a:t>
            </a:r>
            <a:r>
              <a:rPr lang="ru-RU" sz="1600" b="1" i="1" dirty="0">
                <a:solidFill>
                  <a:schemeClr val="tx1"/>
                </a:solidFill>
              </a:rPr>
              <a:t>же на пришкольной территории школы </a:t>
            </a:r>
            <a:r>
              <a:rPr lang="ru-RU" sz="1600" b="1" i="1" dirty="0" smtClean="0">
                <a:solidFill>
                  <a:schemeClr val="tx1"/>
                </a:solidFill>
              </a:rPr>
              <a:t>имеются:</a:t>
            </a:r>
          </a:p>
          <a:p>
            <a:pPr marL="811213" algn="l">
              <a:buFont typeface="Arial" pitchFamily="34" charset="0"/>
              <a:buChar char="•"/>
              <a:tabLst>
                <a:tab pos="1074738" algn="l"/>
              </a:tabLst>
            </a:pPr>
            <a:r>
              <a:rPr lang="ru-RU" sz="1600" dirty="0" smtClean="0">
                <a:solidFill>
                  <a:schemeClr val="tx1"/>
                </a:solidFill>
              </a:rPr>
              <a:t> Универсальная </a:t>
            </a:r>
            <a:r>
              <a:rPr lang="ru-RU" sz="1600" dirty="0">
                <a:solidFill>
                  <a:schemeClr val="tx1"/>
                </a:solidFill>
              </a:rPr>
              <a:t>спортивная площадка, </a:t>
            </a:r>
            <a:endParaRPr lang="ru-RU" sz="1600" dirty="0" smtClean="0">
              <a:solidFill>
                <a:schemeClr val="tx1"/>
              </a:solidFill>
            </a:endParaRPr>
          </a:p>
          <a:p>
            <a:pPr marL="811213" algn="l">
              <a:buFont typeface="Arial" pitchFamily="34" charset="0"/>
              <a:buChar char="•"/>
              <a:tabLst>
                <a:tab pos="1074738" algn="l"/>
              </a:tabLst>
            </a:pPr>
            <a:r>
              <a:rPr lang="ru-RU" sz="1600" dirty="0" smtClean="0">
                <a:solidFill>
                  <a:schemeClr val="tx1"/>
                </a:solidFill>
              </a:rPr>
              <a:t>Беговая </a:t>
            </a:r>
            <a:r>
              <a:rPr lang="ru-RU" sz="1600" dirty="0">
                <a:solidFill>
                  <a:schemeClr val="tx1"/>
                </a:solidFill>
              </a:rPr>
              <a:t>дорожка, </a:t>
            </a:r>
            <a:endParaRPr lang="ru-RU" sz="1600" dirty="0" smtClean="0">
              <a:solidFill>
                <a:schemeClr val="tx1"/>
              </a:solidFill>
            </a:endParaRPr>
          </a:p>
          <a:p>
            <a:pPr marL="811213" algn="l">
              <a:buFont typeface="Arial" pitchFamily="34" charset="0"/>
              <a:buChar char="•"/>
              <a:tabLst>
                <a:tab pos="1074738" algn="l"/>
              </a:tabLst>
            </a:pPr>
            <a:r>
              <a:rPr lang="ru-RU" sz="1600" dirty="0" smtClean="0">
                <a:solidFill>
                  <a:schemeClr val="tx1"/>
                </a:solidFill>
              </a:rPr>
              <a:t>Полоса препятствий,</a:t>
            </a:r>
          </a:p>
          <a:p>
            <a:pPr marL="811213" algn="l">
              <a:buFont typeface="Arial" pitchFamily="34" charset="0"/>
              <a:buChar char="•"/>
              <a:tabLst>
                <a:tab pos="1074738" algn="l"/>
              </a:tabLst>
            </a:pPr>
            <a:r>
              <a:rPr lang="ru-RU" sz="1600" dirty="0" smtClean="0">
                <a:solidFill>
                  <a:schemeClr val="tx1"/>
                </a:solidFill>
              </a:rPr>
              <a:t>Футбольное </a:t>
            </a:r>
            <a:r>
              <a:rPr lang="ru-RU" sz="1600" dirty="0">
                <a:solidFill>
                  <a:schemeClr val="tx1"/>
                </a:solidFill>
              </a:rPr>
              <a:t>поле.</a:t>
            </a:r>
          </a:p>
        </p:txBody>
      </p:sp>
    </p:spTree>
    <p:extLst>
      <p:ext uri="{BB962C8B-B14F-4D97-AF65-F5344CB8AC3E}">
        <p14:creationId xmlns:p14="http://schemas.microsoft.com/office/powerpoint/2010/main" val="22032084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36</Words>
  <Application>Microsoft Office PowerPoint</Application>
  <PresentationFormat>Экран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Спортивный зал и спортплощадки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горячего питания</dc:title>
  <dc:creator>nadja</dc:creator>
  <cp:lastModifiedBy>nadja</cp:lastModifiedBy>
  <cp:revision>6</cp:revision>
  <dcterms:created xsi:type="dcterms:W3CDTF">2020-12-14T05:21:28Z</dcterms:created>
  <dcterms:modified xsi:type="dcterms:W3CDTF">2020-12-14T06:24:31Z</dcterms:modified>
</cp:coreProperties>
</file>